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84" r:id="rId3"/>
    <p:sldId id="283" r:id="rId4"/>
    <p:sldId id="257" r:id="rId5"/>
    <p:sldId id="258" r:id="rId6"/>
    <p:sldId id="260" r:id="rId7"/>
    <p:sldId id="261" r:id="rId8"/>
    <p:sldId id="262" r:id="rId9"/>
    <p:sldId id="267" r:id="rId10"/>
    <p:sldId id="268" r:id="rId11"/>
    <p:sldId id="276" r:id="rId12"/>
    <p:sldId id="278" r:id="rId13"/>
    <p:sldId id="285" r:id="rId14"/>
    <p:sldId id="281" r:id="rId15"/>
    <p:sldId id="286" r:id="rId16"/>
    <p:sldId id="282" r:id="rId17"/>
  </p:sldIdLst>
  <p:sldSz cx="9144000" cy="6858000" type="screen4x3"/>
  <p:notesSz cx="6858000" cy="9144000"/>
  <p:defaultTextStyle>
    <a:defPPr lvl="0">
      <a:defRPr lang="pt-BR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86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7B9AAD-24D5-4918-8EDF-B332210074D7}" type="doc">
      <dgm:prSet loTypeId="urn:microsoft.com/office/officeart/2005/8/layout/orgChart1#1" loCatId="hierarchy" qsTypeId="urn:microsoft.com/office/officeart/2005/8/quickstyle/simple3#1" qsCatId="simple" csTypeId="urn:microsoft.com/office/officeart/2005/8/colors/colorful5#1" csCatId="accent1" phldr="1"/>
      <dgm:spPr/>
      <dgm:t>
        <a:bodyPr/>
        <a:lstStyle/>
        <a:p>
          <a:endParaRPr lang="zh-CN" altLang="en-US"/>
        </a:p>
      </dgm:t>
    </dgm:pt>
    <dgm:pt modelId="{64128110-2BC2-4E83-AE3D-7442626E6916}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altLang="zh-CN" sz="1800" b="1" dirty="0" smtClean="0">
              <a:solidFill>
                <a:schemeClr val="tx1">
                  <a:lumMod val="50000"/>
                </a:schemeClr>
              </a:solidFill>
            </a:rPr>
            <a:t>SEDAM 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altLang="zh-CN" sz="1800" b="1" dirty="0" smtClean="0">
              <a:solidFill>
                <a:schemeClr val="tx1">
                  <a:lumMod val="50000"/>
                </a:schemeClr>
              </a:solidFill>
            </a:rPr>
            <a:t>Sec. Elias Rezende</a:t>
          </a:r>
        </a:p>
      </dgm:t>
    </dgm:pt>
    <dgm:pt modelId="{7C4D8020-E6A5-42B0-ACC1-F3A6FF2AC2B4}" type="parTrans" cxnId="{E724F539-ACE5-4C42-A034-B3A9532985C1}">
      <dgm:prSet/>
      <dgm:spPr/>
      <dgm:t>
        <a:bodyPr/>
        <a:lstStyle/>
        <a:p>
          <a:endParaRPr lang="zh-CN" altLang="en-US"/>
        </a:p>
      </dgm:t>
    </dgm:pt>
    <dgm:pt modelId="{EC14B256-0355-49D6-9784-F21A5D6A7477}" type="sibTrans" cxnId="{E724F539-ACE5-4C42-A034-B3A9532985C1}">
      <dgm:prSet/>
      <dgm:spPr/>
      <dgm:t>
        <a:bodyPr/>
        <a:lstStyle/>
        <a:p>
          <a:endParaRPr lang="zh-CN" altLang="en-US"/>
        </a:p>
      </dgm:t>
    </dgm:pt>
    <dgm:pt modelId="{208C3ECA-836E-44C3-9E7E-DCEB2758BFED}" type="asst">
      <dgm:prSet phldrT="[Texto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altLang="zh-CN" sz="1800" b="1" dirty="0" smtClean="0">
              <a:solidFill>
                <a:schemeClr val="tx1">
                  <a:lumMod val="50000"/>
                </a:schemeClr>
              </a:solidFill>
            </a:rPr>
            <a:t>COPAM</a:t>
          </a:r>
          <a:endParaRPr lang="pt-BR" altLang="zh-CN" sz="1800" b="1" dirty="0">
            <a:solidFill>
              <a:schemeClr val="tx1">
                <a:lumMod val="50000"/>
              </a:schemeClr>
            </a:solidFill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altLang="zh-CN" sz="1800" b="1" dirty="0" smtClean="0">
              <a:solidFill>
                <a:schemeClr val="tx1">
                  <a:lumMod val="50000"/>
                </a:schemeClr>
              </a:solidFill>
            </a:rPr>
            <a:t>Coordenador Marcos Trindade</a:t>
          </a:r>
        </a:p>
      </dgm:t>
    </dgm:pt>
    <dgm:pt modelId="{1DD3A1FC-08E5-4213-A772-EF2C5924801D}" type="parTrans" cxnId="{867E93E5-87DC-41FE-BEE6-3A377BB24A8F}">
      <dgm:prSet/>
      <dgm:spPr/>
      <dgm:t>
        <a:bodyPr/>
        <a:lstStyle/>
        <a:p>
          <a:endParaRPr lang="zh-CN" altLang="en-US"/>
        </a:p>
      </dgm:t>
    </dgm:pt>
    <dgm:pt modelId="{A0650BD5-A964-4239-B03E-DCBB2854FA8B}" type="sibTrans" cxnId="{867E93E5-87DC-41FE-BEE6-3A377BB24A8F}">
      <dgm:prSet/>
      <dgm:spPr/>
      <dgm:t>
        <a:bodyPr/>
        <a:lstStyle/>
        <a:p>
          <a:endParaRPr lang="zh-CN" altLang="en-US"/>
        </a:p>
      </dgm:t>
    </dgm:pt>
    <dgm:pt modelId="{0F89BA2F-7FB1-47A4-B6A8-9A821D15E1C1}" type="pres">
      <dgm:prSet presAssocID="{C17B9AAD-24D5-4918-8EDF-B332210074D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43B1D5CD-F6F5-420F-9336-DAB5AE405CAB}" type="pres">
      <dgm:prSet presAssocID="{64128110-2BC2-4E83-AE3D-7442626E6916}" presName="hierRoot1" presStyleCnt="0">
        <dgm:presLayoutVars>
          <dgm:hierBranch val="init"/>
        </dgm:presLayoutVars>
      </dgm:prSet>
      <dgm:spPr/>
    </dgm:pt>
    <dgm:pt modelId="{87C865EB-D9C7-4E5F-B312-83EF73AB58D0}" type="pres">
      <dgm:prSet presAssocID="{64128110-2BC2-4E83-AE3D-7442626E6916}" presName="rootComposite1" presStyleCnt="0"/>
      <dgm:spPr/>
      <dgm:t>
        <a:bodyPr/>
        <a:lstStyle/>
        <a:p>
          <a:endParaRPr lang="pt-BR"/>
        </a:p>
      </dgm:t>
    </dgm:pt>
    <dgm:pt modelId="{3F87A36D-B515-4CB3-9442-512F3C54FBDD}" type="pres">
      <dgm:prSet presAssocID="{64128110-2BC2-4E83-AE3D-7442626E691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8EA578D-1EEF-4168-811C-C3CB6C46B153}" type="pres">
      <dgm:prSet presAssocID="{64128110-2BC2-4E83-AE3D-7442626E6916}" presName="rootConnector1" presStyleLbl="node1" presStyleIdx="0" presStyleCnt="0"/>
      <dgm:spPr/>
      <dgm:t>
        <a:bodyPr/>
        <a:lstStyle/>
        <a:p>
          <a:endParaRPr lang="pt-BR"/>
        </a:p>
      </dgm:t>
    </dgm:pt>
    <dgm:pt modelId="{5BEABAEC-9F0C-4E39-AD8E-6628EFFC11DC}" type="pres">
      <dgm:prSet presAssocID="{64128110-2BC2-4E83-AE3D-7442626E6916}" presName="hierChild2" presStyleCnt="0"/>
      <dgm:spPr/>
    </dgm:pt>
    <dgm:pt modelId="{4AECC906-F21A-45D0-9402-FE140FA9EBA5}" type="pres">
      <dgm:prSet presAssocID="{64128110-2BC2-4E83-AE3D-7442626E6916}" presName="hierChild3" presStyleCnt="0"/>
      <dgm:spPr/>
    </dgm:pt>
    <dgm:pt modelId="{70AC2E7E-DEF9-4FCB-8D7A-D4D6DA10477F}" type="pres">
      <dgm:prSet presAssocID="{1DD3A1FC-08E5-4213-A772-EF2C5924801D}" presName="Name111" presStyleLbl="parChTrans1D2" presStyleIdx="0" presStyleCnt="1"/>
      <dgm:spPr/>
      <dgm:t>
        <a:bodyPr/>
        <a:lstStyle/>
        <a:p>
          <a:endParaRPr lang="pt-BR"/>
        </a:p>
      </dgm:t>
    </dgm:pt>
    <dgm:pt modelId="{1C3CBA0B-F369-4C0A-A8C0-9DB3D44F5E87}" type="pres">
      <dgm:prSet presAssocID="{208C3ECA-836E-44C3-9E7E-DCEB2758BFED}" presName="hierRoot3" presStyleCnt="0">
        <dgm:presLayoutVars>
          <dgm:hierBranch val="init"/>
        </dgm:presLayoutVars>
      </dgm:prSet>
      <dgm:spPr/>
    </dgm:pt>
    <dgm:pt modelId="{9CA1345B-E706-451A-BAD0-13C23F2DC8CB}" type="pres">
      <dgm:prSet presAssocID="{208C3ECA-836E-44C3-9E7E-DCEB2758BFED}" presName="rootComposite3" presStyleCnt="0"/>
      <dgm:spPr/>
      <dgm:t>
        <a:bodyPr/>
        <a:lstStyle/>
        <a:p>
          <a:endParaRPr lang="pt-BR"/>
        </a:p>
      </dgm:t>
    </dgm:pt>
    <dgm:pt modelId="{64EC3CC8-2E60-44B4-AF3B-9B113B2FBE98}" type="pres">
      <dgm:prSet presAssocID="{208C3ECA-836E-44C3-9E7E-DCEB2758BFED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53B110D-7E5D-4C32-AC0A-757DFA3B10F1}" type="pres">
      <dgm:prSet presAssocID="{208C3ECA-836E-44C3-9E7E-DCEB2758BFED}" presName="rootConnector3" presStyleLbl="asst1" presStyleIdx="0" presStyleCnt="1"/>
      <dgm:spPr/>
      <dgm:t>
        <a:bodyPr/>
        <a:lstStyle/>
        <a:p>
          <a:endParaRPr lang="pt-BR"/>
        </a:p>
      </dgm:t>
    </dgm:pt>
    <dgm:pt modelId="{01C86296-9B3C-4474-B41D-62FEC09F6AB7}" type="pres">
      <dgm:prSet presAssocID="{208C3ECA-836E-44C3-9E7E-DCEB2758BFED}" presName="hierChild6" presStyleCnt="0"/>
      <dgm:spPr/>
    </dgm:pt>
    <dgm:pt modelId="{43C76964-7837-43DD-91F4-F7BF4B233776}" type="pres">
      <dgm:prSet presAssocID="{208C3ECA-836E-44C3-9E7E-DCEB2758BFED}" presName="hierChild7" presStyleCnt="0"/>
      <dgm:spPr/>
    </dgm:pt>
  </dgm:ptLst>
  <dgm:cxnLst>
    <dgm:cxn modelId="{E724F539-ACE5-4C42-A034-B3A9532985C1}" srcId="{C17B9AAD-24D5-4918-8EDF-B332210074D7}" destId="{64128110-2BC2-4E83-AE3D-7442626E6916}" srcOrd="0" destOrd="0" parTransId="{7C4D8020-E6A5-42B0-ACC1-F3A6FF2AC2B4}" sibTransId="{EC14B256-0355-49D6-9784-F21A5D6A7477}"/>
    <dgm:cxn modelId="{AC453147-59E4-4B16-868F-0D711D76A70C}" type="presOf" srcId="{64128110-2BC2-4E83-AE3D-7442626E6916}" destId="{3F87A36D-B515-4CB3-9442-512F3C54FBDD}" srcOrd="0" destOrd="0" presId="urn:microsoft.com/office/officeart/2005/8/layout/orgChart1#1"/>
    <dgm:cxn modelId="{BBE93425-CE7F-4FF2-88E9-8F46D40B4BB3}" type="presOf" srcId="{1DD3A1FC-08E5-4213-A772-EF2C5924801D}" destId="{70AC2E7E-DEF9-4FCB-8D7A-D4D6DA10477F}" srcOrd="0" destOrd="0" presId="urn:microsoft.com/office/officeart/2005/8/layout/orgChart1#1"/>
    <dgm:cxn modelId="{F806288F-48BC-46D1-BB36-9F9703E4F90F}" type="presOf" srcId="{208C3ECA-836E-44C3-9E7E-DCEB2758BFED}" destId="{D53B110D-7E5D-4C32-AC0A-757DFA3B10F1}" srcOrd="1" destOrd="0" presId="urn:microsoft.com/office/officeart/2005/8/layout/orgChart1#1"/>
    <dgm:cxn modelId="{743D338A-CEA1-4DA4-BB50-65B7E199AC83}" type="presOf" srcId="{208C3ECA-836E-44C3-9E7E-DCEB2758BFED}" destId="{64EC3CC8-2E60-44B4-AF3B-9B113B2FBE98}" srcOrd="0" destOrd="0" presId="urn:microsoft.com/office/officeart/2005/8/layout/orgChart1#1"/>
    <dgm:cxn modelId="{867E93E5-87DC-41FE-BEE6-3A377BB24A8F}" srcId="{64128110-2BC2-4E83-AE3D-7442626E6916}" destId="{208C3ECA-836E-44C3-9E7E-DCEB2758BFED}" srcOrd="0" destOrd="0" parTransId="{1DD3A1FC-08E5-4213-A772-EF2C5924801D}" sibTransId="{A0650BD5-A964-4239-B03E-DCBB2854FA8B}"/>
    <dgm:cxn modelId="{03FAE5F8-1E47-4E4B-B872-C0281F799388}" type="presOf" srcId="{64128110-2BC2-4E83-AE3D-7442626E6916}" destId="{C8EA578D-1EEF-4168-811C-C3CB6C46B153}" srcOrd="1" destOrd="0" presId="urn:microsoft.com/office/officeart/2005/8/layout/orgChart1#1"/>
    <dgm:cxn modelId="{8AAAB3AC-BD00-40F7-A4F3-EBEC2FB3E7FD}" type="presOf" srcId="{C17B9AAD-24D5-4918-8EDF-B332210074D7}" destId="{0F89BA2F-7FB1-47A4-B6A8-9A821D15E1C1}" srcOrd="0" destOrd="0" presId="urn:microsoft.com/office/officeart/2005/8/layout/orgChart1#1"/>
    <dgm:cxn modelId="{FF5EE740-1FAB-423C-B7B4-1DAA93165ACD}" type="presParOf" srcId="{0F89BA2F-7FB1-47A4-B6A8-9A821D15E1C1}" destId="{43B1D5CD-F6F5-420F-9336-DAB5AE405CAB}" srcOrd="0" destOrd="0" presId="urn:microsoft.com/office/officeart/2005/8/layout/orgChart1#1"/>
    <dgm:cxn modelId="{3938697B-8ABF-43E0-8B63-CC081DC9BA09}" type="presParOf" srcId="{43B1D5CD-F6F5-420F-9336-DAB5AE405CAB}" destId="{87C865EB-D9C7-4E5F-B312-83EF73AB58D0}" srcOrd="0" destOrd="0" presId="urn:microsoft.com/office/officeart/2005/8/layout/orgChart1#1"/>
    <dgm:cxn modelId="{54F69B1C-BD26-447F-9DB0-560A5C11128F}" type="presParOf" srcId="{87C865EB-D9C7-4E5F-B312-83EF73AB58D0}" destId="{3F87A36D-B515-4CB3-9442-512F3C54FBDD}" srcOrd="0" destOrd="0" presId="urn:microsoft.com/office/officeart/2005/8/layout/orgChart1#1"/>
    <dgm:cxn modelId="{FB739ADC-C8F6-4A52-B186-46C27AA51894}" type="presParOf" srcId="{87C865EB-D9C7-4E5F-B312-83EF73AB58D0}" destId="{C8EA578D-1EEF-4168-811C-C3CB6C46B153}" srcOrd="1" destOrd="0" presId="urn:microsoft.com/office/officeart/2005/8/layout/orgChart1#1"/>
    <dgm:cxn modelId="{414CF0E7-DB88-4622-B1DE-04A9F494BEB0}" type="presParOf" srcId="{43B1D5CD-F6F5-420F-9336-DAB5AE405CAB}" destId="{5BEABAEC-9F0C-4E39-AD8E-6628EFFC11DC}" srcOrd="1" destOrd="0" presId="urn:microsoft.com/office/officeart/2005/8/layout/orgChart1#1"/>
    <dgm:cxn modelId="{11E1B43E-09A6-452E-8A7A-003BF05F2007}" type="presParOf" srcId="{43B1D5CD-F6F5-420F-9336-DAB5AE405CAB}" destId="{4AECC906-F21A-45D0-9402-FE140FA9EBA5}" srcOrd="2" destOrd="0" presId="urn:microsoft.com/office/officeart/2005/8/layout/orgChart1#1"/>
    <dgm:cxn modelId="{499E28BA-6F65-4258-A7D3-007E8B2BA2E7}" type="presParOf" srcId="{4AECC906-F21A-45D0-9402-FE140FA9EBA5}" destId="{70AC2E7E-DEF9-4FCB-8D7A-D4D6DA10477F}" srcOrd="0" destOrd="0" presId="urn:microsoft.com/office/officeart/2005/8/layout/orgChart1#1"/>
    <dgm:cxn modelId="{5BBA6EB4-F85D-4F2D-B986-3B3F0E2EA9F8}" type="presParOf" srcId="{4AECC906-F21A-45D0-9402-FE140FA9EBA5}" destId="{1C3CBA0B-F369-4C0A-A8C0-9DB3D44F5E87}" srcOrd="1" destOrd="0" presId="urn:microsoft.com/office/officeart/2005/8/layout/orgChart1#1"/>
    <dgm:cxn modelId="{183D1E8D-2142-4B89-9E23-A1A2ABE2AD4A}" type="presParOf" srcId="{1C3CBA0B-F369-4C0A-A8C0-9DB3D44F5E87}" destId="{9CA1345B-E706-451A-BAD0-13C23F2DC8CB}" srcOrd="0" destOrd="0" presId="urn:microsoft.com/office/officeart/2005/8/layout/orgChart1#1"/>
    <dgm:cxn modelId="{9F41F6AD-614D-481D-805A-6FD5C45D245D}" type="presParOf" srcId="{9CA1345B-E706-451A-BAD0-13C23F2DC8CB}" destId="{64EC3CC8-2E60-44B4-AF3B-9B113B2FBE98}" srcOrd="0" destOrd="0" presId="urn:microsoft.com/office/officeart/2005/8/layout/orgChart1#1"/>
    <dgm:cxn modelId="{4962F9A9-D85D-4920-81AC-4160C5A72A50}" type="presParOf" srcId="{9CA1345B-E706-451A-BAD0-13C23F2DC8CB}" destId="{D53B110D-7E5D-4C32-AC0A-757DFA3B10F1}" srcOrd="1" destOrd="0" presId="urn:microsoft.com/office/officeart/2005/8/layout/orgChart1#1"/>
    <dgm:cxn modelId="{B851A19E-641D-4CB5-A212-7A0DE1D9E7C8}" type="presParOf" srcId="{1C3CBA0B-F369-4C0A-A8C0-9DB3D44F5E87}" destId="{01C86296-9B3C-4474-B41D-62FEC09F6AB7}" srcOrd="1" destOrd="0" presId="urn:microsoft.com/office/officeart/2005/8/layout/orgChart1#1"/>
    <dgm:cxn modelId="{CA67E93E-D819-495C-B143-70976C30E693}" type="presParOf" srcId="{1C3CBA0B-F369-4C0A-A8C0-9DB3D44F5E87}" destId="{43C76964-7837-43DD-91F4-F7BF4B233776}" srcOrd="2" destOrd="0" presId="urn:microsoft.com/office/officeart/2005/8/layout/orgChart1#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#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802566"/>
            <a:ext cx="9144000" cy="1470025"/>
          </a:xfrm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Desmatamento e </a:t>
            </a: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Queimadas</a:t>
            </a:r>
            <a:br>
              <a:rPr lang="pt-BR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Fiscalização </a:t>
            </a: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e Ações Mitigadoras</a:t>
            </a:r>
            <a:endParaRPr lang="pt-BR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5687441"/>
            <a:ext cx="9144000" cy="788512"/>
          </a:xfrm>
        </p:spPr>
        <p:txBody>
          <a:bodyPr>
            <a:noAutofit/>
          </a:bodyPr>
          <a:lstStyle/>
          <a:p>
            <a:pPr algn="ctr"/>
            <a:r>
              <a:rPr lang="pt-BR" sz="1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Marcos de Souza Trindade</a:t>
            </a:r>
            <a:endParaRPr lang="pt-BR" sz="1600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Coordenador </a:t>
            </a:r>
            <a:r>
              <a:rPr lang="pt-BR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 Proteção Ambiental </a:t>
            </a:r>
            <a:endParaRPr lang="pt-BR" sz="16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09572"/>
            <a:ext cx="9144000" cy="715962"/>
          </a:xfrm>
        </p:spPr>
        <p:txBody>
          <a:bodyPr/>
          <a:lstStyle/>
          <a:p>
            <a:pPr algn="just"/>
            <a:r>
              <a:rPr lang="pt-BR" sz="3600" b="1" kern="1200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Consequências</a:t>
            </a:r>
            <a:endParaRPr lang="pt-BR" sz="3600" b="1" kern="12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4554068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Considerando </a:t>
            </a:r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apenas o aspecto da retirada da vegetação original, as queimadas provocam a alteração o equilíbrio </a:t>
            </a:r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dos ecossistemas</a:t>
            </a:r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 das mais distintas paisagens, uma vez que impacta diretamente, na manutenção da fauna, na circulação de águas superficiais e subterrâneas, nas condições de temperatura e umidade, na liberação de vapor de água </a:t>
            </a:r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na atmosfera.</a:t>
            </a:r>
            <a:endParaRPr lang="pt-BR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344706"/>
            <a:ext cx="91440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Diminuição da biodiversidade;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Emissão de gases poluentes na atmosfera, piorando a qualidade do ar;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Aumento das </a:t>
            </a:r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doenças respiratórias </a:t>
            </a:r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 – em razão dos gases e partículas nocivas;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Danos ao patrimônio público e privado - cercas, casas, rede de energia elétrica;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Agravamento </a:t>
            </a:r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do aquecimento global</a:t>
            </a:r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 contribuindo para elevação da temperatura;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Diminuição da fertilidade do solo que perde matéria orgânica e umidade;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Intensificação da </a:t>
            </a:r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erosão nas </a:t>
            </a:r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áreas atingidas pelo fogo.</a:t>
            </a:r>
          </a:p>
          <a:p>
            <a:endParaRPr lang="pt-BR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00164"/>
            <a:ext cx="9144000" cy="4191000"/>
          </a:xfrm>
        </p:spPr>
        <p:txBody>
          <a:bodyPr/>
          <a:lstStyle/>
          <a:p>
            <a:pPr marL="1588" indent="357188" algn="just">
              <a:buNone/>
            </a:pPr>
            <a:r>
              <a:rPr lang="pt-BR" sz="1800" dirty="0" smtClean="0">
                <a:solidFill>
                  <a:schemeClr val="accent4">
                    <a:lumMod val="50000"/>
                  </a:schemeClr>
                </a:solidFill>
              </a:rPr>
              <a:t>Os programas de prevenção dependem do registro dessas informações </a:t>
            </a:r>
            <a:endParaRPr lang="pt-BR" sz="1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1588" indent="357188" algn="just">
              <a:buNone/>
            </a:pPr>
            <a:r>
              <a:rPr lang="pt-BR" sz="1800" dirty="0" smtClean="0">
                <a:solidFill>
                  <a:schemeClr val="accent4">
                    <a:lumMod val="50000"/>
                  </a:schemeClr>
                </a:solidFill>
              </a:rPr>
              <a:t>sobre freqüência </a:t>
            </a:r>
            <a:r>
              <a:rPr lang="pt-BR" sz="1800" dirty="0" smtClean="0">
                <a:solidFill>
                  <a:schemeClr val="accent4">
                    <a:lumMod val="50000"/>
                  </a:schemeClr>
                </a:solidFill>
              </a:rPr>
              <a:t>e locais onde os incêndios ocorrem e também de dados como as causas, época e extensão das queimadas.</a:t>
            </a:r>
            <a:endParaRPr lang="pt-BR" sz="1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1588" indent="357188" algn="just">
              <a:buNone/>
            </a:pPr>
            <a:r>
              <a:rPr lang="pt-BR" sz="1800" dirty="0" smtClean="0">
                <a:solidFill>
                  <a:schemeClr val="accent4">
                    <a:lumMod val="50000"/>
                  </a:schemeClr>
                </a:solidFill>
              </a:rPr>
              <a:t>Formas de combate ao incêndio florestal relacionam-se a utilizar informações estatísticas sobre incêndios anteriores como meio de prevenção a novos incêndios. </a:t>
            </a:r>
          </a:p>
          <a:p>
            <a:pPr marL="1588" indent="357188" algn="just">
              <a:buNone/>
            </a:pPr>
            <a:r>
              <a:rPr lang="pt-BR" sz="1800" dirty="0" smtClean="0">
                <a:solidFill>
                  <a:schemeClr val="accent4">
                    <a:lumMod val="50000"/>
                  </a:schemeClr>
                </a:solidFill>
              </a:rPr>
              <a:t>Também </a:t>
            </a:r>
            <a:r>
              <a:rPr lang="pt-BR" sz="1800" dirty="0" smtClean="0">
                <a:solidFill>
                  <a:schemeClr val="accent4">
                    <a:lumMod val="50000"/>
                  </a:schemeClr>
                </a:solidFill>
              </a:rPr>
              <a:t>um trabalho educativo com comunidades locais próximas às áreas florestais para evitar atitudes que levem ao risco de incêndios e também a importância das denúncias às autoridades sobre atividades suspeitas na floresta, atuando assim de forma repressiva.</a:t>
            </a:r>
            <a:endParaRPr lang="pt-BR" sz="1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>
              <a:buNone/>
            </a:pPr>
            <a:endParaRPr lang="pt-BR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56755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PREVENÇÃO E FORMA DE COMBATE:</a:t>
            </a:r>
            <a:endParaRPr lang="pt-BR" sz="2400" dirty="0"/>
          </a:p>
        </p:txBody>
      </p:sp>
      <p:pic>
        <p:nvPicPr>
          <p:cNvPr id="8194" name="Picture 2" descr="C:\Users\marcos.strindade\Downloads\WhatsApp Image 2019-11-06 at 13.44.14 (1).jpeg"/>
          <p:cNvPicPr>
            <a:picLocks noChangeAspect="1" noChangeArrowheads="1"/>
          </p:cNvPicPr>
          <p:nvPr/>
        </p:nvPicPr>
        <p:blipFill>
          <a:blip r:embed="rId2"/>
          <a:srcRect b="22800"/>
          <a:stretch>
            <a:fillRect/>
          </a:stretch>
        </p:blipFill>
        <p:spPr bwMode="auto">
          <a:xfrm>
            <a:off x="412937" y="4383648"/>
            <a:ext cx="3840000" cy="2115764"/>
          </a:xfrm>
          <a:prstGeom prst="rect">
            <a:avLst/>
          </a:prstGeom>
          <a:noFill/>
        </p:spPr>
      </p:pic>
      <p:pic>
        <p:nvPicPr>
          <p:cNvPr id="8196" name="Picture 4" descr="C:\Users\marcos.strindade\Downloads\WhatsApp Image 2019-11-06 at 13.44.14 (2).jpeg"/>
          <p:cNvPicPr>
            <a:picLocks noChangeAspect="1" noChangeArrowheads="1"/>
          </p:cNvPicPr>
          <p:nvPr/>
        </p:nvPicPr>
        <p:blipFill>
          <a:blip r:embed="rId3"/>
          <a:srcRect b="22870"/>
          <a:stretch>
            <a:fillRect/>
          </a:stretch>
        </p:blipFill>
        <p:spPr bwMode="auto">
          <a:xfrm>
            <a:off x="4509247" y="4365518"/>
            <a:ext cx="4500282" cy="21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121699"/>
            <a:ext cx="645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pPr algn="just"/>
            <a:endParaRPr lang="pt-BR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" name="Picture 3" descr="C:\Users\marcos.strindade\Downloads\WhatsApp Image 2019-11-06 at 13.39.3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176" y="4012608"/>
            <a:ext cx="4158423" cy="1993744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0" y="573742"/>
            <a:ext cx="4401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50000"/>
                  </a:schemeClr>
                </a:solidFill>
              </a:rPr>
              <a:t>ESTATÍSTICAS</a:t>
            </a:r>
            <a:r>
              <a:rPr lang="pt-BR" b="1" dirty="0" smtClean="0"/>
              <a:t> </a:t>
            </a:r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:</a:t>
            </a:r>
            <a:endParaRPr lang="pt-BR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0" y="1506071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Levantamento de Autos de Infração </a:t>
            </a:r>
            <a:r>
              <a:rPr lang="pt-BR" b="1" dirty="0" smtClean="0">
                <a:solidFill>
                  <a:schemeClr val="tx1">
                    <a:lumMod val="50000"/>
                  </a:schemeClr>
                </a:solidFill>
              </a:rPr>
              <a:t>QUEIMADAS</a:t>
            </a:r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 2018 a 2019:</a:t>
            </a:r>
          </a:p>
          <a:p>
            <a:pPr marL="1588" indent="104775"/>
            <a:endParaRPr lang="pt-BR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1588" indent="104775"/>
            <a:r>
              <a:rPr lang="pt-BR" b="1" dirty="0" smtClean="0">
                <a:solidFill>
                  <a:schemeClr val="tx1">
                    <a:lumMod val="50000"/>
                  </a:schemeClr>
                </a:solidFill>
              </a:rPr>
              <a:t>2018 =&gt;   R$ </a:t>
            </a:r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1.921.200,00</a:t>
            </a:r>
            <a:r>
              <a:rPr lang="pt-BR" b="1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um milhão, novecentos e vinte e um mil e duzentos reais</a:t>
            </a:r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pPr marL="1588" indent="104775"/>
            <a:endParaRPr lang="pt-BR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1588" indent="104775"/>
            <a:endParaRPr lang="pt-BR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1588" indent="104775"/>
            <a:r>
              <a:rPr lang="pt-BR" b="1" dirty="0" smtClean="0">
                <a:solidFill>
                  <a:schemeClr val="tx1">
                    <a:lumMod val="50000"/>
                  </a:schemeClr>
                </a:solidFill>
              </a:rPr>
              <a:t>2019 =&gt;  </a:t>
            </a:r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R$ 10.101.857,50 </a:t>
            </a:r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(dez milhões, cento e um mil oitocentos e </a:t>
            </a:r>
            <a:r>
              <a:rPr lang="pt-BR" dirty="0" err="1" smtClean="0">
                <a:solidFill>
                  <a:schemeClr val="tx1">
                    <a:lumMod val="50000"/>
                  </a:schemeClr>
                </a:solidFill>
              </a:rPr>
              <a:t>cinquenta</a:t>
            </a:r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 e sete reais e </a:t>
            </a:r>
            <a:r>
              <a:rPr lang="pt-BR" dirty="0" err="1" smtClean="0">
                <a:solidFill>
                  <a:schemeClr val="tx1">
                    <a:lumMod val="50000"/>
                  </a:schemeClr>
                </a:solidFill>
              </a:rPr>
              <a:t>cinquenta</a:t>
            </a:r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 centavos)</a:t>
            </a:r>
            <a:endParaRPr lang="pt-BR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pt-BR" dirty="0"/>
          </a:p>
        </p:txBody>
      </p:sp>
      <p:sp>
        <p:nvSpPr>
          <p:cNvPr id="11" name="Retângulo de cantos arredondados 10"/>
          <p:cNvSpPr/>
          <p:nvPr/>
        </p:nvSpPr>
        <p:spPr bwMode="auto">
          <a:xfrm>
            <a:off x="1210235" y="2026024"/>
            <a:ext cx="1819836" cy="41237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tângulo de cantos arredondados 11"/>
          <p:cNvSpPr/>
          <p:nvPr/>
        </p:nvSpPr>
        <p:spPr bwMode="auto">
          <a:xfrm>
            <a:off x="1138517" y="2823883"/>
            <a:ext cx="1891554" cy="41237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218" name="Picture 2" descr="C:\Users\marcos.strindade\Downloads\WhatsApp Image 2019-11-06 at 14.01.54 (4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1935" y="4024687"/>
            <a:ext cx="4070724" cy="1981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121699"/>
            <a:ext cx="645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pPr algn="just"/>
            <a:endParaRPr lang="pt-BR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573742"/>
            <a:ext cx="4401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1">
                    <a:lumMod val="50000"/>
                  </a:schemeClr>
                </a:solidFill>
              </a:rPr>
              <a:t>ESTATÍSTICAS</a:t>
            </a:r>
            <a:r>
              <a:rPr lang="pt-BR" b="1" dirty="0" smtClean="0"/>
              <a:t> </a:t>
            </a:r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:</a:t>
            </a:r>
            <a:endParaRPr lang="pt-BR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0" y="1165412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Levantamento de Autos de Infração do Decreto da Garantia da </a:t>
            </a:r>
          </a:p>
          <a:p>
            <a:r>
              <a:rPr lang="pt-BR" b="1" dirty="0" smtClean="0">
                <a:solidFill>
                  <a:schemeClr val="tx1">
                    <a:lumMod val="50000"/>
                  </a:schemeClr>
                </a:solidFill>
              </a:rPr>
              <a:t>Lei da Ordem </a:t>
            </a:r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– GLO em 2019:</a:t>
            </a:r>
          </a:p>
          <a:p>
            <a:pPr marL="1588" indent="104775"/>
            <a:endParaRPr lang="pt-BR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1588" indent="104775"/>
            <a:endParaRPr lang="pt-BR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1588" indent="-1588"/>
            <a:r>
              <a:rPr lang="pt-BR" b="1" dirty="0" smtClean="0">
                <a:solidFill>
                  <a:schemeClr val="tx1">
                    <a:lumMod val="50000"/>
                  </a:schemeClr>
                </a:solidFill>
              </a:rPr>
              <a:t>Total em autos: </a:t>
            </a:r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R$ 13.568.357,50 </a:t>
            </a:r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(treze milhões, quinhentos e sessenta e oito mil trezentos e </a:t>
            </a:r>
            <a:r>
              <a:rPr lang="pt-BR" dirty="0" err="1" smtClean="0">
                <a:solidFill>
                  <a:schemeClr val="tx1">
                    <a:lumMod val="50000"/>
                  </a:schemeClr>
                </a:solidFill>
              </a:rPr>
              <a:t>cinquenta</a:t>
            </a:r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 e sete reais e </a:t>
            </a:r>
            <a:r>
              <a:rPr lang="pt-BR" dirty="0" err="1" smtClean="0">
                <a:solidFill>
                  <a:schemeClr val="tx1">
                    <a:lumMod val="50000"/>
                  </a:schemeClr>
                </a:solidFill>
              </a:rPr>
              <a:t>cinquenta</a:t>
            </a:r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 centavos</a:t>
            </a:r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pPr marL="1588" indent="104775"/>
            <a:endParaRPr lang="pt-BR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1588" indent="-1588">
              <a:buFont typeface="Wingdings" pitchFamily="2" charset="2"/>
              <a:buChar char="ü"/>
            </a:pPr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Quantidade de hectares autuados:: 4.558,7055 ha</a:t>
            </a:r>
          </a:p>
          <a:p>
            <a:pPr marL="1588" indent="104775"/>
            <a:endParaRPr lang="pt-BR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pt-BR" dirty="0"/>
          </a:p>
        </p:txBody>
      </p:sp>
      <p:sp>
        <p:nvSpPr>
          <p:cNvPr id="11" name="Retângulo de cantos arredondados 10"/>
          <p:cNvSpPr/>
          <p:nvPr/>
        </p:nvSpPr>
        <p:spPr bwMode="auto">
          <a:xfrm>
            <a:off x="1730188" y="2223248"/>
            <a:ext cx="1864659" cy="41237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3" descr="C:\Users\marcos.strindade\Downloads\WhatsApp Image 2019-11-06 at 14.01.54 (3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376" y="3818966"/>
            <a:ext cx="4025153" cy="2160000"/>
          </a:xfrm>
          <a:prstGeom prst="rect">
            <a:avLst/>
          </a:prstGeom>
          <a:noFill/>
        </p:spPr>
      </p:pic>
      <p:sp>
        <p:nvSpPr>
          <p:cNvPr id="13" name="Retângulo de cantos arredondados 12"/>
          <p:cNvSpPr/>
          <p:nvPr/>
        </p:nvSpPr>
        <p:spPr bwMode="auto">
          <a:xfrm>
            <a:off x="3827929" y="3039037"/>
            <a:ext cx="1622612" cy="41237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42" name="Picture 2" descr="C:\Users\marcos.strindade\Downloads\WhatsApp Image 2019-11-06 at 14.18.41 (2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8541" y="3791324"/>
            <a:ext cx="4011078" cy="21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76" t="2024" r="1863" b="3115"/>
          <a:stretch>
            <a:fillRect/>
          </a:stretch>
        </p:blipFill>
        <p:spPr bwMode="auto">
          <a:xfrm>
            <a:off x="0" y="0"/>
            <a:ext cx="925068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2292" name="Picture 4" descr="C:\Users\marcos.strindade\Desktop\Sem título.png"/>
          <p:cNvPicPr>
            <a:picLocks noChangeAspect="1" noChangeArrowheads="1"/>
          </p:cNvPicPr>
          <p:nvPr/>
        </p:nvPicPr>
        <p:blipFill>
          <a:blip r:embed="rId2"/>
          <a:srcRect l="1250" t="1966" r="3646" b="10484"/>
          <a:stretch>
            <a:fillRect/>
          </a:stretch>
        </p:blipFill>
        <p:spPr bwMode="auto">
          <a:xfrm>
            <a:off x="0" y="-142875"/>
            <a:ext cx="9144000" cy="7000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sz="36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OBRIGADO</a:t>
            </a:r>
            <a:r>
              <a:rPr lang="pt-BR" sz="36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!</a:t>
            </a:r>
            <a:endParaRPr lang="pt-BR" sz="3600" b="1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marcos.strindade\Downloads\Secretaria-de-Estado-do-Desenvolvimento-Abient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5671" y="5790546"/>
            <a:ext cx="4787153" cy="1067454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0" y="393640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solidFill>
                  <a:schemeClr val="tx1">
                    <a:lumMod val="50000"/>
                  </a:schemeClr>
                </a:solidFill>
              </a:rPr>
              <a:t>Contatos:</a:t>
            </a:r>
            <a:endParaRPr lang="it-IT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it-IT" b="1" dirty="0" smtClean="0">
                <a:solidFill>
                  <a:schemeClr val="tx1">
                    <a:lumMod val="50000"/>
                  </a:schemeClr>
                </a:solidFill>
              </a:rPr>
              <a:t>Telefones:</a:t>
            </a:r>
            <a:r>
              <a:rPr lang="it-IT" dirty="0" smtClean="0">
                <a:solidFill>
                  <a:schemeClr val="tx1">
                    <a:lumMod val="50000"/>
                  </a:schemeClr>
                </a:solidFill>
              </a:rPr>
              <a:t> (69) </a:t>
            </a:r>
            <a:r>
              <a:rPr lang="it-IT" dirty="0" smtClean="0">
                <a:solidFill>
                  <a:schemeClr val="tx1">
                    <a:lumMod val="50000"/>
                  </a:schemeClr>
                </a:solidFill>
              </a:rPr>
              <a:t>3212-9613 </a:t>
            </a:r>
            <a:r>
              <a:rPr lang="pt-BR" dirty="0" smtClean="0">
                <a:solidFill>
                  <a:schemeClr val="tx1">
                    <a:lumMod val="50000"/>
                  </a:schemeClr>
                </a:solidFill>
              </a:rPr>
              <a:t>69 9 8482-8708 (COPAM) </a:t>
            </a:r>
            <a:endParaRPr lang="it-IT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it-IT" b="1" dirty="0" smtClean="0">
                <a:solidFill>
                  <a:schemeClr val="tx1">
                    <a:lumMod val="50000"/>
                  </a:schemeClr>
                </a:solidFill>
              </a:rPr>
              <a:t>E-mail</a:t>
            </a:r>
            <a:r>
              <a:rPr lang="it-IT" b="1" dirty="0" smtClean="0">
                <a:solidFill>
                  <a:schemeClr val="tx1">
                    <a:lumMod val="50000"/>
                  </a:schemeClr>
                </a:solidFill>
              </a:rPr>
              <a:t>:</a:t>
            </a:r>
            <a:r>
              <a:rPr lang="it-IT" dirty="0" smtClean="0">
                <a:solidFill>
                  <a:schemeClr val="tx1">
                    <a:lumMod val="50000"/>
                  </a:schemeClr>
                </a:solidFill>
              </a:rPr>
              <a:t> </a:t>
            </a:r>
            <a:r>
              <a:rPr lang="it-IT" dirty="0" smtClean="0">
                <a:solidFill>
                  <a:schemeClr val="tx1">
                    <a:lumMod val="50000"/>
                  </a:schemeClr>
                </a:solidFill>
              </a:rPr>
              <a:t>copam@sedam.ro.gov.br</a:t>
            </a:r>
            <a:endParaRPr lang="pt-BR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5056" y="649887"/>
            <a:ext cx="9144000" cy="715962"/>
          </a:xfrm>
        </p:spPr>
        <p:txBody>
          <a:bodyPr/>
          <a:lstStyle/>
          <a:p>
            <a:r>
              <a:rPr lang="pt-BR" altLang="en-US" sz="4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Organograma</a:t>
            </a:r>
            <a:r>
              <a:rPr lang="pt-B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836762" y="1860431"/>
          <a:ext cx="7315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767750" y="667605"/>
            <a:ext cx="7315200" cy="715962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Dispositivos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 </a:t>
            </a:r>
            <a:r>
              <a:rPr lang="pt-BR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Legais</a:t>
            </a:r>
            <a:r>
              <a:rPr lang="pt-BR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" y="1713781"/>
            <a:ext cx="9144000" cy="4191000"/>
          </a:xfrm>
        </p:spPr>
        <p:txBody>
          <a:bodyPr/>
          <a:lstStyle/>
          <a:p>
            <a:pPr marL="3175" indent="0" algn="just">
              <a:lnSpc>
                <a:spcPct val="200000"/>
              </a:lnSpc>
            </a:pPr>
            <a:r>
              <a:rPr lang="pt-BR" sz="2200" b="1" dirty="0" smtClean="0">
                <a:solidFill>
                  <a:schemeClr val="tx1">
                    <a:lumMod val="50000"/>
                  </a:schemeClr>
                </a:solidFill>
                <a:cs typeface="+mn-lt"/>
              </a:rPr>
              <a:t>Lei Federal nº 9.065/98 – </a:t>
            </a:r>
            <a:r>
              <a:rPr lang="pt-BR" sz="2200" b="1" dirty="0" smtClean="0">
                <a:solidFill>
                  <a:schemeClr val="tx1">
                    <a:lumMod val="50000"/>
                  </a:schemeClr>
                </a:solidFill>
                <a:cs typeface="+mn-lt"/>
              </a:rPr>
              <a:t>Lei da Vida/Sanções Penais</a:t>
            </a:r>
          </a:p>
          <a:p>
            <a:pPr marL="3175" indent="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200" b="1" dirty="0" smtClean="0">
                <a:solidFill>
                  <a:schemeClr val="tx1">
                    <a:lumMod val="50000"/>
                  </a:schemeClr>
                </a:solidFill>
                <a:cs typeface="+mn-lt"/>
              </a:rPr>
              <a:t>Decreto Federal 6.514/08 – Sanções Administrativas – </a:t>
            </a:r>
            <a:r>
              <a:rPr lang="pt-BR" sz="2200" b="1" dirty="0" smtClean="0">
                <a:solidFill>
                  <a:schemeClr val="tx1">
                    <a:lumMod val="50000"/>
                  </a:schemeClr>
                </a:solidFill>
              </a:rPr>
              <a:t>Subseção </a:t>
            </a:r>
            <a:r>
              <a:rPr lang="pt-BR" sz="2200" b="1" dirty="0" smtClean="0">
                <a:solidFill>
                  <a:schemeClr val="tx1">
                    <a:lumMod val="50000"/>
                  </a:schemeClr>
                </a:solidFill>
              </a:rPr>
              <a:t>II - </a:t>
            </a:r>
            <a:r>
              <a:rPr lang="pt-BR" sz="2200" b="1" dirty="0" smtClean="0">
                <a:solidFill>
                  <a:schemeClr val="tx1">
                    <a:lumMod val="50000"/>
                  </a:schemeClr>
                </a:solidFill>
              </a:rPr>
              <a:t>das </a:t>
            </a:r>
            <a:r>
              <a:rPr lang="pt-BR" sz="2200" b="1" dirty="0" smtClean="0">
                <a:solidFill>
                  <a:schemeClr val="tx1">
                    <a:lumMod val="50000"/>
                  </a:schemeClr>
                </a:solidFill>
              </a:rPr>
              <a:t>Infrações Contra a </a:t>
            </a:r>
            <a:r>
              <a:rPr lang="pt-BR" sz="2200" b="1" dirty="0" smtClean="0">
                <a:solidFill>
                  <a:schemeClr val="tx1">
                    <a:lumMod val="50000"/>
                  </a:schemeClr>
                </a:solidFill>
              </a:rPr>
              <a:t>Flora, do </a:t>
            </a:r>
            <a:r>
              <a:rPr lang="pt-BR" sz="2200" b="1" dirty="0" smtClean="0">
                <a:solidFill>
                  <a:schemeClr val="tx1">
                    <a:lumMod val="50000"/>
                  </a:schemeClr>
                </a:solidFill>
              </a:rPr>
              <a:t>Art. 43 ao Art. 60-A. </a:t>
            </a:r>
            <a:endParaRPr lang="pt-BR" sz="22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3175" indent="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200" b="1" dirty="0" smtClean="0">
                <a:solidFill>
                  <a:schemeClr val="tx1">
                    <a:lumMod val="50000"/>
                  </a:schemeClr>
                </a:solidFill>
                <a:cs typeface="+mn-lt"/>
              </a:rPr>
              <a:t> </a:t>
            </a:r>
            <a:r>
              <a:rPr lang="pt-BR" sz="2200" b="1" dirty="0" smtClean="0">
                <a:solidFill>
                  <a:schemeClr val="tx1">
                    <a:lumMod val="50000"/>
                  </a:schemeClr>
                </a:solidFill>
                <a:cs typeface="+mn-lt"/>
              </a:rPr>
              <a:t>Lei federal nº 12.651/12 – </a:t>
            </a:r>
            <a:r>
              <a:rPr lang="pt-BR" sz="2200" b="1" dirty="0" smtClean="0">
                <a:solidFill>
                  <a:schemeClr val="tx1">
                    <a:lumMod val="50000"/>
                  </a:schemeClr>
                </a:solidFill>
                <a:cs typeface="+mn-lt"/>
              </a:rPr>
              <a:t>Código Florestal</a:t>
            </a:r>
            <a:endParaRPr lang="pt-BR" sz="2200" b="1" dirty="0" smtClean="0">
              <a:solidFill>
                <a:schemeClr val="tx1">
                  <a:lumMod val="50000"/>
                </a:schemeClr>
              </a:solidFill>
              <a:cs typeface="+mn-lt"/>
            </a:endParaRPr>
          </a:p>
          <a:p>
            <a:pPr marL="3175" indent="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2200" b="1" dirty="0" smtClean="0">
                <a:solidFill>
                  <a:schemeClr val="tx1">
                    <a:lumMod val="50000"/>
                  </a:schemeClr>
                </a:solidFill>
                <a:cs typeface="+mn-lt"/>
              </a:rPr>
              <a:t> Demais legislações ambientais vigentes</a:t>
            </a:r>
          </a:p>
          <a:p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58640" y="5325762"/>
            <a:ext cx="2924722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09739"/>
            <a:ext cx="7315200" cy="715962"/>
          </a:xfrm>
        </p:spPr>
        <p:txBody>
          <a:bodyPr/>
          <a:lstStyle/>
          <a:p>
            <a:r>
              <a:rPr lang="pt-BR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Queimada</a:t>
            </a:r>
            <a:endParaRPr lang="pt-BR" b="1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08290"/>
            <a:ext cx="9144000" cy="4191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Conceito</a:t>
            </a:r>
            <a:r>
              <a:rPr lang="pt-BR" sz="2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1588" indent="15875" algn="just">
              <a:buNone/>
            </a:pPr>
            <a:r>
              <a:rPr lang="pt-BR" sz="24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Queimada </a:t>
            </a:r>
            <a:r>
              <a:rPr lang="pt-BR" sz="24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é uma prática primitiva da agricultura, destinado principalmente à limpeza do terreno para o cultivo de plantações ou formação de pastos, com o uso do fogo de forma controlada que, às vezes, pode se descontrolar e causar </a:t>
            </a:r>
            <a:r>
              <a:rPr lang="pt-BR" sz="24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incêndios em florestas</a:t>
            </a:r>
            <a:r>
              <a:rPr lang="pt-BR" sz="24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matas e terrenos grandes</a:t>
            </a:r>
            <a:r>
              <a:rPr lang="pt-BR" sz="24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588" indent="15875" algn="just">
              <a:buNone/>
            </a:pPr>
            <a:endParaRPr lang="pt-BR" sz="240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C:\Users\marcos.strindade\Downloads\WhatsApp Image 2019-11-06 at 13.39.31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578" y="4230594"/>
            <a:ext cx="3960000" cy="2143312"/>
          </a:xfrm>
          <a:prstGeom prst="rect">
            <a:avLst/>
          </a:prstGeom>
          <a:noFill/>
        </p:spPr>
      </p:pic>
      <p:pic>
        <p:nvPicPr>
          <p:cNvPr id="5124" name="Picture 4" descr="C:\Users\marcos.strindade\Downloads\WhatsApp Image 2019-11-06 at 13.39.31 (2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0726" y="4187077"/>
            <a:ext cx="3840000" cy="216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603425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	</a:t>
            </a:r>
            <a:r>
              <a:rPr lang="pt-BR" sz="2200" dirty="0" smtClean="0">
                <a:solidFill>
                  <a:schemeClr val="accent4">
                    <a:lumMod val="50000"/>
                  </a:schemeClr>
                </a:solidFill>
              </a:rPr>
              <a:t>No Brasil há registros de utilização das queimadas desde o período colonial, quando já era usada para retirada da cobertura vegetal original antes do plantio e ou formação de pastagem</a:t>
            </a:r>
            <a:r>
              <a:rPr lang="pt-BR" sz="22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algn="just"/>
            <a:endParaRPr lang="pt-BR" sz="2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pt-BR" sz="2200" dirty="0" smtClean="0">
                <a:solidFill>
                  <a:schemeClr val="accent4">
                    <a:lumMod val="50000"/>
                  </a:schemeClr>
                </a:solidFill>
              </a:rPr>
              <a:t>	Por </a:t>
            </a:r>
            <a:r>
              <a:rPr lang="pt-BR" sz="2200" dirty="0" smtClean="0">
                <a:solidFill>
                  <a:schemeClr val="accent4">
                    <a:lumMod val="50000"/>
                  </a:schemeClr>
                </a:solidFill>
              </a:rPr>
              <a:t>ser uma técnica rápida e barata, ainda é muito utilizada no meio rural. Além de custo e rapidez, a queimada é considerada por alguns agricultores como uma ferramenta de fertilização do solo.</a:t>
            </a:r>
            <a:endParaRPr lang="pt-BR" sz="2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endParaRPr lang="pt-BR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Imagem 4" descr="Capa-escolhida-queimadas-1024x7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877" y="4337226"/>
            <a:ext cx="4009493" cy="2160000"/>
          </a:xfrm>
          <a:prstGeom prst="rect">
            <a:avLst/>
          </a:prstGeom>
        </p:spPr>
      </p:pic>
      <p:pic>
        <p:nvPicPr>
          <p:cNvPr id="7" name="Imagem 6" descr="download (4)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79" y="4364796"/>
            <a:ext cx="3960000" cy="21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1686196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2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Embora algumas pessoas não levem em consideração os malefícios causados pelas queimadas, eles são evidentes e isso causa um grande impacto negativo para o Meio Ambiente.</a:t>
            </a:r>
          </a:p>
          <a:p>
            <a:pPr algn="just"/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 descr="images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361" y="3746857"/>
            <a:ext cx="4001909" cy="2160000"/>
          </a:xfrm>
          <a:prstGeom prst="rect">
            <a:avLst/>
          </a:prstGeom>
        </p:spPr>
      </p:pic>
      <p:pic>
        <p:nvPicPr>
          <p:cNvPr id="1026" name="Picture 2" descr="C:\Users\marcos.strindade\Downloads\tn_59afea1899_queimad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918" y="3776290"/>
            <a:ext cx="3989294" cy="21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723453"/>
            <a:ext cx="9144000" cy="4191000"/>
          </a:xfrm>
        </p:spPr>
        <p:txBody>
          <a:bodyPr/>
          <a:lstStyle/>
          <a:p>
            <a:pPr marL="1588" indent="15875" algn="just">
              <a:buNone/>
            </a:pPr>
            <a:r>
              <a:rPr lang="pt-BR" sz="2000" dirty="0" smtClean="0">
                <a:solidFill>
                  <a:schemeClr val="accent4">
                    <a:lumMod val="50000"/>
                  </a:schemeClr>
                </a:solidFill>
              </a:rPr>
              <a:t>Lei</a:t>
            </a:r>
            <a:r>
              <a:rPr lang="pt-BR" sz="2000" dirty="0" smtClean="0">
                <a:solidFill>
                  <a:schemeClr val="accent4">
                    <a:lumMod val="50000"/>
                  </a:schemeClr>
                </a:solidFill>
              </a:rPr>
              <a:t> de Crimes Ambientais. Sancionada em 1998, essa lei prevê penas severas para danos gerados por incêndios florestais. </a:t>
            </a:r>
            <a:endParaRPr lang="pt-BR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1588" indent="15875" algn="just">
              <a:buNone/>
            </a:pPr>
            <a:r>
              <a:rPr lang="pt-BR" sz="2000" dirty="0" smtClean="0">
                <a:solidFill>
                  <a:schemeClr val="accent4">
                    <a:lumMod val="50000"/>
                  </a:schemeClr>
                </a:solidFill>
              </a:rPr>
              <a:t>Ela </a:t>
            </a:r>
            <a:r>
              <a:rPr lang="pt-BR" sz="2000" dirty="0" smtClean="0">
                <a:solidFill>
                  <a:schemeClr val="accent4">
                    <a:lumMod val="50000"/>
                  </a:schemeClr>
                </a:solidFill>
              </a:rPr>
              <a:t>estabelece que o ato de provocar uma queimada é passível de pena: </a:t>
            </a:r>
            <a:r>
              <a:rPr lang="pt-BR" sz="2000" b="1" dirty="0" smtClean="0">
                <a:solidFill>
                  <a:schemeClr val="accent4">
                    <a:lumMod val="50000"/>
                  </a:schemeClr>
                </a:solidFill>
              </a:rPr>
              <a:t>reclusão</a:t>
            </a:r>
            <a:r>
              <a:rPr lang="pt-BR" sz="2000" dirty="0" smtClean="0">
                <a:solidFill>
                  <a:schemeClr val="accent4">
                    <a:lumMod val="50000"/>
                  </a:schemeClr>
                </a:solidFill>
              </a:rPr>
              <a:t>, de </a:t>
            </a:r>
            <a:r>
              <a:rPr lang="pt-BR" sz="2000" b="1" dirty="0" smtClean="0">
                <a:solidFill>
                  <a:schemeClr val="accent4">
                    <a:lumMod val="50000"/>
                  </a:schemeClr>
                </a:solidFill>
              </a:rPr>
              <a:t>dois a quatro anos, e multa</a:t>
            </a:r>
            <a:r>
              <a:rPr lang="pt-BR" sz="20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pt-BR" sz="20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428604"/>
            <a:ext cx="814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j-ea"/>
                <a:cs typeface="+mn-ea"/>
              </a:rPr>
              <a:t>LEGISLAÇÃO AMBIENTAL</a:t>
            </a:r>
            <a:endParaRPr lang="pt-BR" sz="32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j-ea"/>
              <a:cs typeface="+mn-ea"/>
            </a:endParaRPr>
          </a:p>
        </p:txBody>
      </p:sp>
      <p:pic>
        <p:nvPicPr>
          <p:cNvPr id="6146" name="Picture 2" descr="C:\Users\marcos.strindade\Downloads\WhatsApp Image 2019-11-06 at 13.44.1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925" y="3791510"/>
            <a:ext cx="3840000" cy="2160000"/>
          </a:xfrm>
          <a:prstGeom prst="rect">
            <a:avLst/>
          </a:prstGeom>
          <a:noFill/>
        </p:spPr>
      </p:pic>
      <p:pic>
        <p:nvPicPr>
          <p:cNvPr id="6147" name="Picture 3" descr="C:\Users\marcos.strindade\Downloads\WhatsApp Image 2019-11-06 at 14.01.5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2682" y="3827650"/>
            <a:ext cx="4240306" cy="21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68030"/>
            <a:ext cx="9144000" cy="817491"/>
          </a:xfrm>
        </p:spPr>
        <p:txBody>
          <a:bodyPr/>
          <a:lstStyle/>
          <a:p>
            <a:r>
              <a:rPr lang="pt-BR" sz="2400" b="1" kern="12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PORTARIA Nº 229, DE 27 DE JULHO DE 2017</a:t>
            </a:r>
            <a:endParaRPr lang="pt-BR" sz="2400" b="1" kern="12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59831"/>
            <a:ext cx="9144000" cy="5283015"/>
          </a:xfrm>
        </p:spPr>
        <p:txBody>
          <a:bodyPr/>
          <a:lstStyle/>
          <a:p>
            <a:pPr algn="just">
              <a:buNone/>
            </a:pPr>
            <a:r>
              <a:rPr lang="pt-BR" sz="2000" b="1" dirty="0" smtClean="0">
                <a:solidFill>
                  <a:schemeClr val="accent4">
                    <a:lumMod val="50000"/>
                  </a:schemeClr>
                </a:solidFill>
              </a:rPr>
              <a:t>Art</a:t>
            </a:r>
            <a:r>
              <a:rPr lang="pt-BR" sz="2000" b="1" dirty="0" smtClean="0">
                <a:solidFill>
                  <a:schemeClr val="accent4">
                    <a:lumMod val="50000"/>
                  </a:schemeClr>
                </a:solidFill>
              </a:rPr>
              <a:t>. 1º A autorização para o uso de fogo na vegetação será concedida </a:t>
            </a:r>
            <a:endParaRPr lang="pt-BR" sz="2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pt-BR" sz="2000" b="1" dirty="0" smtClean="0">
                <a:solidFill>
                  <a:schemeClr val="accent4">
                    <a:lumMod val="50000"/>
                  </a:schemeClr>
                </a:solidFill>
              </a:rPr>
              <a:t>nas </a:t>
            </a:r>
            <a:r>
              <a:rPr lang="pt-BR" sz="2000" b="1" dirty="0" smtClean="0">
                <a:solidFill>
                  <a:schemeClr val="accent4">
                    <a:lumMod val="50000"/>
                  </a:schemeClr>
                </a:solidFill>
              </a:rPr>
              <a:t>seguintes situações:</a:t>
            </a:r>
          </a:p>
          <a:p>
            <a:pPr algn="just">
              <a:buNone/>
            </a:pPr>
            <a:endParaRPr lang="pt-BR" sz="2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pt-BR" sz="2000" b="1" dirty="0" smtClean="0">
                <a:solidFill>
                  <a:schemeClr val="accent4">
                    <a:lumMod val="50000"/>
                  </a:schemeClr>
                </a:solidFill>
              </a:rPr>
              <a:t> I </a:t>
            </a:r>
            <a:r>
              <a:rPr lang="pt-BR" sz="2000" dirty="0" smtClean="0">
                <a:solidFill>
                  <a:schemeClr val="accent4">
                    <a:lumMod val="50000"/>
                  </a:schemeClr>
                </a:solidFill>
              </a:rPr>
              <a:t>– queima controlada utilizada nos cursos de capacitação promovidos pelas entidades membros do Comitê Interinstitucional de Prevenção e Combate aos Incêndios Florestais em Rondônia; </a:t>
            </a:r>
          </a:p>
          <a:p>
            <a:pPr algn="just">
              <a:buNone/>
            </a:pPr>
            <a:endParaRPr lang="pt-BR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pt-BR" sz="2000" b="1" dirty="0" smtClean="0">
                <a:solidFill>
                  <a:schemeClr val="accent4">
                    <a:lumMod val="50000"/>
                  </a:schemeClr>
                </a:solidFill>
              </a:rPr>
              <a:t>II</a:t>
            </a:r>
            <a:r>
              <a:rPr lang="pt-BR" sz="2000" dirty="0" smtClean="0">
                <a:solidFill>
                  <a:schemeClr val="accent4">
                    <a:lumMod val="50000"/>
                  </a:schemeClr>
                </a:solidFill>
              </a:rPr>
              <a:t> – em pequenas propriedades, com a </a:t>
            </a:r>
            <a:r>
              <a:rPr lang="pt-BR" sz="2000" b="1" dirty="0" smtClean="0">
                <a:solidFill>
                  <a:schemeClr val="accent4">
                    <a:lumMod val="50000"/>
                  </a:schemeClr>
                </a:solidFill>
              </a:rPr>
              <a:t>finalidade de limpeza para agricultura familiar</a:t>
            </a:r>
            <a:r>
              <a:rPr lang="pt-BR" sz="2000" dirty="0" smtClean="0">
                <a:solidFill>
                  <a:schemeClr val="accent4">
                    <a:lumMod val="50000"/>
                  </a:schemeClr>
                </a:solidFill>
              </a:rPr>
              <a:t>, com área não superior a 2 (dois) hectares;</a:t>
            </a:r>
          </a:p>
          <a:p>
            <a:pPr algn="just">
              <a:buNone/>
            </a:pPr>
            <a:endParaRPr lang="pt-BR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pt-BR" sz="2000" b="1" dirty="0" smtClean="0">
                <a:solidFill>
                  <a:schemeClr val="accent4">
                    <a:lumMod val="50000"/>
                  </a:schemeClr>
                </a:solidFill>
              </a:rPr>
              <a:t>III</a:t>
            </a:r>
            <a:r>
              <a:rPr lang="pt-BR" sz="2000" dirty="0" smtClean="0">
                <a:solidFill>
                  <a:schemeClr val="accent4">
                    <a:lumMod val="50000"/>
                  </a:schemeClr>
                </a:solidFill>
              </a:rPr>
              <a:t> – em pequenos montes (leiras), contendo restos de vegetação que não servem para o aproveitamento comercial, contendo troncos, raízes ou soqueiras. </a:t>
            </a:r>
          </a:p>
          <a:p>
            <a:pPr marL="1588" indent="15875" algn="just">
              <a:buNone/>
            </a:pP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591219"/>
            <a:ext cx="9144000" cy="4191000"/>
          </a:xfrm>
        </p:spPr>
        <p:txBody>
          <a:bodyPr/>
          <a:lstStyle/>
          <a:p>
            <a:pPr marL="0" indent="0">
              <a:buNone/>
            </a:pPr>
            <a:r>
              <a:rPr lang="pt-BR" sz="2000" b="1" dirty="0" smtClean="0">
                <a:solidFill>
                  <a:schemeClr val="accent4">
                    <a:lumMod val="50000"/>
                  </a:schemeClr>
                </a:solidFill>
              </a:rPr>
              <a:t>Art</a:t>
            </a:r>
            <a:r>
              <a:rPr lang="pt-BR" sz="2000" b="1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pt-BR" sz="2000" b="1" dirty="0" smtClean="0">
                <a:solidFill>
                  <a:schemeClr val="accent4">
                    <a:lumMod val="50000"/>
                  </a:schemeClr>
                </a:solidFill>
              </a:rPr>
              <a:t>38 - É proibido o uso de fogo na vegetação, as seguintes situações:</a:t>
            </a:r>
          </a:p>
          <a:p>
            <a:pPr marL="360363" indent="-271463" algn="just">
              <a:buNone/>
            </a:pP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pt-BR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pt-BR" sz="2000" b="1" dirty="0" smtClean="0">
                <a:solidFill>
                  <a:schemeClr val="accent4">
                    <a:lumMod val="50000"/>
                  </a:schemeClr>
                </a:solidFill>
              </a:rPr>
              <a:t>I</a:t>
            </a:r>
            <a:r>
              <a:rPr lang="pt-BR" sz="2000" dirty="0" smtClean="0">
                <a:solidFill>
                  <a:schemeClr val="accent4">
                    <a:lumMod val="50000"/>
                  </a:schemeClr>
                </a:solidFill>
              </a:rPr>
              <a:t> - em locais ou regiões cujas peculiaridades justifiquem o emprego do fogo em práticas agropastoris ou florestais, </a:t>
            </a:r>
            <a:r>
              <a:rPr lang="pt-BR" sz="2000" b="1" dirty="0" smtClean="0">
                <a:solidFill>
                  <a:schemeClr val="accent4">
                    <a:lumMod val="50000"/>
                  </a:schemeClr>
                </a:solidFill>
              </a:rPr>
              <a:t>mediante prévia aprovação </a:t>
            </a:r>
            <a:r>
              <a:rPr lang="pt-BR" sz="2000" dirty="0" smtClean="0">
                <a:solidFill>
                  <a:schemeClr val="accent4">
                    <a:lumMod val="50000"/>
                  </a:schemeClr>
                </a:solidFill>
              </a:rPr>
              <a:t>do órgão estadual ambiental competente do </a:t>
            </a:r>
            <a:r>
              <a:rPr lang="pt-BR" sz="2000" dirty="0" err="1" smtClean="0">
                <a:solidFill>
                  <a:schemeClr val="accent4">
                    <a:lumMod val="50000"/>
                  </a:schemeClr>
                </a:solidFill>
              </a:rPr>
              <a:t>Sisnama</a:t>
            </a:r>
            <a:r>
              <a:rPr lang="pt-BR" sz="2000" dirty="0" smtClean="0">
                <a:solidFill>
                  <a:schemeClr val="accent4">
                    <a:lumMod val="50000"/>
                  </a:schemeClr>
                </a:solidFill>
              </a:rPr>
              <a:t>, para cada imóvel rural ou de forma regionalizada, que estabelecerá os critérios de monitoramento e controle, circunscrevendo as áreas e estabelecendo as normas de precaução. </a:t>
            </a:r>
            <a:endParaRPr lang="pt-BR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500042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j-ea"/>
                <a:cs typeface="+mn-ea"/>
              </a:rPr>
              <a:t>Lei Federal nº 12.651 de 25 de maio de 2012:</a:t>
            </a:r>
            <a:endParaRPr lang="pt-BR" sz="24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j-ea"/>
              <a:cs typeface="+mn-ea"/>
            </a:endParaRPr>
          </a:p>
        </p:txBody>
      </p:sp>
      <p:pic>
        <p:nvPicPr>
          <p:cNvPr id="7170" name="Picture 2" descr="C:\Users\marcos.strindade\Downloads\WhatsApp Image 2019-11-06 at 14.01.54 (2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668" y="4329487"/>
            <a:ext cx="3989107" cy="2160000"/>
          </a:xfrm>
          <a:prstGeom prst="rect">
            <a:avLst/>
          </a:prstGeom>
          <a:noFill/>
        </p:spPr>
      </p:pic>
      <p:pic>
        <p:nvPicPr>
          <p:cNvPr id="7172" name="Picture 4" descr="C:\Users\marcos.strindade\Downloads\WhatsApp Image 2019-11-06 at 14.18.4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7720" y="4331589"/>
            <a:ext cx="4233672" cy="21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5F5F5F"/>
      </a:dk1>
      <a:lt1>
        <a:srgbClr val="FFFFFF"/>
      </a:lt1>
      <a:dk2>
        <a:srgbClr val="5F5F5F"/>
      </a:dk2>
      <a:lt2>
        <a:srgbClr val="238A00"/>
      </a:lt2>
      <a:accent1>
        <a:srgbClr val="31A70A"/>
      </a:accent1>
      <a:accent2>
        <a:srgbClr val="54C322"/>
      </a:accent2>
      <a:accent3>
        <a:srgbClr val="FFFFFF"/>
      </a:accent3>
      <a:accent4>
        <a:srgbClr val="505050"/>
      </a:accent4>
      <a:accent5>
        <a:srgbClr val="ADD0AA"/>
      </a:accent5>
      <a:accent6>
        <a:srgbClr val="4BB01E"/>
      </a:accent6>
      <a:hlink>
        <a:srgbClr val="82DA46"/>
      </a:hlink>
      <a:folHlink>
        <a:srgbClr val="CDCDC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499</Words>
  <PresentationFormat>Apresentação na tela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powerpoint-template-24</vt:lpstr>
      <vt:lpstr>Desmatamento e Queimadas Fiscalização e Ações Mitigadoras</vt:lpstr>
      <vt:lpstr>Organograma </vt:lpstr>
      <vt:lpstr>Dispositivos Legais </vt:lpstr>
      <vt:lpstr>Queimada</vt:lpstr>
      <vt:lpstr>Slide 5</vt:lpstr>
      <vt:lpstr>Slide 6</vt:lpstr>
      <vt:lpstr>Slide 7</vt:lpstr>
      <vt:lpstr>PORTARIA Nº 229, DE 27 DE JULHO DE 2017</vt:lpstr>
      <vt:lpstr>Slide 9</vt:lpstr>
      <vt:lpstr>Consequências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Desmatamento e Queimadas: Fiscalização e Ações Mitigadoras</dc:title>
  <dc:creator>Marcos de Souza Trindade</dc:creator>
  <cp:lastModifiedBy>marcos.strindade</cp:lastModifiedBy>
  <cp:revision>15</cp:revision>
  <dcterms:modified xsi:type="dcterms:W3CDTF">2019-11-06T17:19:40Z</dcterms:modified>
</cp:coreProperties>
</file>